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73" r:id="rId2"/>
    <p:sldId id="262" r:id="rId3"/>
    <p:sldId id="269" r:id="rId4"/>
    <p:sldId id="270" r:id="rId5"/>
    <p:sldId id="271" r:id="rId6"/>
    <p:sldId id="257" r:id="rId7"/>
    <p:sldId id="258" r:id="rId8"/>
    <p:sldId id="259" r:id="rId9"/>
    <p:sldId id="264" r:id="rId10"/>
    <p:sldId id="265" r:id="rId11"/>
    <p:sldId id="260" r:id="rId12"/>
    <p:sldId id="261" r:id="rId13"/>
    <p:sldId id="267" r:id="rId14"/>
    <p:sldId id="268" r:id="rId15"/>
    <p:sldId id="272" r:id="rId16"/>
    <p:sldId id="263" r:id="rId17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78"/>
  </p:normalViewPr>
  <p:slideViewPr>
    <p:cSldViewPr snapToGrid="0" snapToObjects="1">
      <p:cViewPr varScale="1">
        <p:scale>
          <a:sx n="122" d="100"/>
          <a:sy n="122" d="100"/>
        </p:scale>
        <p:origin x="-13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C7A65-A270-A545-851A-99E7B05B617A}" type="datetimeFigureOut">
              <a:rPr lang="it-IT" smtClean="0"/>
              <a:pPr/>
              <a:t>04/07/2019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A717A0-E290-6D45-B327-0B0BDEA38DF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39042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9E9CB2C3-6641-8D41-9173-92C16C8268AD}" type="slidenum">
              <a:rPr lang="it-IT">
                <a:latin typeface="Arial" charset="0"/>
              </a:rPr>
              <a:pPr/>
              <a:t>1</a:t>
            </a:fld>
            <a:endParaRPr lang="it-IT">
              <a:latin typeface="Arial" charset="0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r">
              <a:buSzPct val="100000"/>
            </a:pPr>
            <a:fld id="{97FC1197-419D-894D-8F1D-B2F26BEA464A}" type="slidenum">
              <a:rPr lang="it-IT">
                <a:latin typeface="Arial" charset="0"/>
              </a:rPr>
              <a:pPr algn="r">
                <a:buSzPct val="100000"/>
              </a:pPr>
              <a:t>1</a:t>
            </a:fld>
            <a:endParaRPr lang="it-IT">
              <a:latin typeface="Arial" charset="0"/>
            </a:endParaRPr>
          </a:p>
        </p:txBody>
      </p:sp>
      <p:sp>
        <p:nvSpPr>
          <p:cNvPr id="35844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2625"/>
            <a:ext cx="4554538" cy="3416300"/>
          </a:xfrm>
          <a:solidFill>
            <a:srgbClr val="FFFFFF"/>
          </a:solidFill>
          <a:ln/>
        </p:spPr>
      </p:sp>
      <p:sp>
        <p:nvSpPr>
          <p:cNvPr id="3584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5938"/>
            <a:ext cx="5029200" cy="40989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917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6D08-6E70-344A-B0F2-71651810A407}" type="datetimeFigureOut">
              <a:rPr lang="it-IT" smtClean="0"/>
              <a:pPr/>
              <a:t>04/07/2019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D225-F851-E941-A4BF-44471D18E25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49109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6D08-6E70-344A-B0F2-71651810A407}" type="datetimeFigureOut">
              <a:rPr lang="it-IT" smtClean="0"/>
              <a:pPr/>
              <a:t>04/07/2019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D225-F851-E941-A4BF-44471D18E25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76639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6D08-6E70-344A-B0F2-71651810A407}" type="datetimeFigureOut">
              <a:rPr lang="it-IT" smtClean="0"/>
              <a:pPr/>
              <a:t>04/07/2019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D225-F851-E941-A4BF-44471D18E25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4524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6D08-6E70-344A-B0F2-71651810A407}" type="datetimeFigureOut">
              <a:rPr lang="it-IT" smtClean="0"/>
              <a:pPr/>
              <a:t>04/07/2019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D225-F851-E941-A4BF-44471D18E25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10441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6D08-6E70-344A-B0F2-71651810A407}" type="datetimeFigureOut">
              <a:rPr lang="it-IT" smtClean="0"/>
              <a:pPr/>
              <a:t>04/07/2019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D225-F851-E941-A4BF-44471D18E25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92190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6D08-6E70-344A-B0F2-71651810A407}" type="datetimeFigureOut">
              <a:rPr lang="it-IT" smtClean="0"/>
              <a:pPr/>
              <a:t>04/07/2019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D225-F851-E941-A4BF-44471D18E25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79706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6D08-6E70-344A-B0F2-71651810A407}" type="datetimeFigureOut">
              <a:rPr lang="it-IT" smtClean="0"/>
              <a:pPr/>
              <a:t>04/07/2019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D225-F851-E941-A4BF-44471D18E25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39870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6D08-6E70-344A-B0F2-71651810A407}" type="datetimeFigureOut">
              <a:rPr lang="it-IT" smtClean="0"/>
              <a:pPr/>
              <a:t>04/07/2019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D225-F851-E941-A4BF-44471D18E25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56049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6D08-6E70-344A-B0F2-71651810A407}" type="datetimeFigureOut">
              <a:rPr lang="it-IT" smtClean="0"/>
              <a:pPr/>
              <a:t>04/07/2019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D225-F851-E941-A4BF-44471D18E25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29198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6D08-6E70-344A-B0F2-71651810A407}" type="datetimeFigureOut">
              <a:rPr lang="it-IT" smtClean="0"/>
              <a:pPr/>
              <a:t>04/07/2019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D225-F851-E941-A4BF-44471D18E25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15342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6D08-6E70-344A-B0F2-71651810A407}" type="datetimeFigureOut">
              <a:rPr lang="it-IT" smtClean="0"/>
              <a:pPr/>
              <a:t>04/07/2019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D225-F851-E941-A4BF-44471D18E25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84115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36D08-6E70-344A-B0F2-71651810A407}" type="datetimeFigureOut">
              <a:rPr lang="it-IT" smtClean="0"/>
              <a:pPr/>
              <a:t>04/07/2019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AD225-F851-E941-A4BF-44471D18E25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368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684213" y="4652963"/>
            <a:ext cx="76327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7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1pPr>
            <a:lvl2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2pPr>
            <a:lvl3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4pPr>
            <a:lvl5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1828800" indent="-228600" defTabSz="449263" eaLnBrk="0" fontAlgn="base" hangingPunct="0">
              <a:spcAft>
                <a:spcPct val="0"/>
              </a:spcAft>
              <a:buClr>
                <a:srgbClr val="8FB08C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286000" indent="-228600" defTabSz="449263" eaLnBrk="0" fontAlgn="base" hangingPunct="0">
              <a:spcAft>
                <a:spcPct val="0"/>
              </a:spcAft>
              <a:buClr>
                <a:srgbClr val="8FB08C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2743200" indent="-228600" defTabSz="449263" eaLnBrk="0" fontAlgn="base" hangingPunct="0">
              <a:spcAft>
                <a:spcPct val="0"/>
              </a:spcAft>
              <a:buClr>
                <a:srgbClr val="8FB08C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200400" indent="-228600" defTabSz="449263" eaLnBrk="0" fontAlgn="base" hangingPunct="0">
              <a:spcAft>
                <a:spcPct val="0"/>
              </a:spcAft>
              <a:buClr>
                <a:srgbClr val="8FB08C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ctr">
              <a:spcBef>
                <a:spcPts val="350"/>
              </a:spcBef>
              <a:buSzPct val="100000"/>
            </a:pPr>
            <a:endParaRPr lang="it-IT" sz="1400" b="1" dirty="0">
              <a:solidFill>
                <a:srgbClr val="646B86"/>
              </a:solidFill>
              <a:ea typeface="MS PGothic" charset="0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70104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it-IT" dirty="0"/>
          </a:p>
        </p:txBody>
      </p:sp>
      <p:sp>
        <p:nvSpPr>
          <p:cNvPr id="31748" name="CasellaDiTesto 1"/>
          <p:cNvSpPr txBox="1">
            <a:spLocks noChangeArrowheads="1"/>
          </p:cNvSpPr>
          <p:nvPr/>
        </p:nvSpPr>
        <p:spPr bwMode="auto">
          <a:xfrm>
            <a:off x="1476375" y="2406650"/>
            <a:ext cx="6264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t-IT" b="1" dirty="0">
                <a:solidFill>
                  <a:srgbClr val="0070C0"/>
                </a:solidFill>
                <a:latin typeface="Times New Roman" charset="0"/>
                <a:cs typeface="Times New Roman" charset="0"/>
              </a:rPr>
              <a:t>LA CAPACITA’ AEROPORTUALE</a:t>
            </a:r>
          </a:p>
        </p:txBody>
      </p:sp>
      <p:sp>
        <p:nvSpPr>
          <p:cNvPr id="31749" name="CasellaDiTesto 2"/>
          <p:cNvSpPr txBox="1">
            <a:spLocks noChangeArrowheads="1"/>
          </p:cNvSpPr>
          <p:nvPr/>
        </p:nvSpPr>
        <p:spPr bwMode="auto">
          <a:xfrm>
            <a:off x="2926080" y="3573463"/>
            <a:ext cx="344614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rgbClr val="0070C0"/>
                </a:solidFill>
                <a:latin typeface="Times New Roman" charset="0"/>
                <a:cs typeface="Times New Roman" charset="0"/>
              </a:rPr>
              <a:t>TAVOLA ROTONDA </a:t>
            </a:r>
            <a:endParaRPr lang="it-IT" dirty="0" smtClean="0">
              <a:solidFill>
                <a:srgbClr val="0070C0"/>
              </a:solidFill>
              <a:latin typeface="Times New Roman" charset="0"/>
              <a:cs typeface="Times New Roman" charset="0"/>
            </a:endParaRPr>
          </a:p>
          <a:p>
            <a:pPr algn="ctr"/>
            <a:r>
              <a:rPr lang="it-IT" sz="2000" dirty="0" smtClean="0">
                <a:solidFill>
                  <a:srgbClr val="0070C0"/>
                </a:solidFill>
                <a:latin typeface="Times New Roman" charset="0"/>
                <a:cs typeface="Times New Roman" charset="0"/>
              </a:rPr>
              <a:t>3 luglio 2019                    </a:t>
            </a:r>
          </a:p>
          <a:p>
            <a:pPr algn="ctr"/>
            <a:r>
              <a:rPr lang="it-IT" sz="2000" dirty="0" smtClean="0">
                <a:solidFill>
                  <a:srgbClr val="0070C0"/>
                </a:solidFill>
                <a:latin typeface="Times New Roman" charset="0"/>
                <a:cs typeface="Times New Roman" charset="0"/>
              </a:rPr>
              <a:t>ENAC </a:t>
            </a:r>
            <a:r>
              <a:rPr lang="it-IT" sz="2000" dirty="0">
                <a:solidFill>
                  <a:srgbClr val="0070C0"/>
                </a:solidFill>
                <a:latin typeface="Times New Roman" charset="0"/>
                <a:cs typeface="Times New Roman" charset="0"/>
              </a:rPr>
              <a:t>- Sala </a:t>
            </a:r>
            <a:r>
              <a:rPr lang="it-IT" sz="2000" dirty="0" err="1">
                <a:solidFill>
                  <a:srgbClr val="0070C0"/>
                </a:solidFill>
                <a:latin typeface="Times New Roman" charset="0"/>
                <a:cs typeface="Times New Roman" charset="0"/>
              </a:rPr>
              <a:t>Tamburro</a:t>
            </a:r>
            <a:r>
              <a:rPr lang="it-IT" sz="2000" dirty="0">
                <a:solidFill>
                  <a:srgbClr val="0070C0"/>
                </a:solidFill>
                <a:latin typeface="Times New Roman" charset="0"/>
                <a:cs typeface="Times New Roman" charset="0"/>
              </a:rPr>
              <a:t>                 Via Gaeta 3 - Roma</a:t>
            </a:r>
          </a:p>
        </p:txBody>
      </p:sp>
    </p:spTree>
    <p:extLst>
      <p:ext uri="{BB962C8B-B14F-4D97-AF65-F5344CB8AC3E}">
        <p14:creationId xmlns:p14="http://schemas.microsoft.com/office/powerpoint/2010/main" xmlns="" val="18050270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95" y="1044875"/>
            <a:ext cx="8858627" cy="488680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0" y="342084"/>
            <a:ext cx="9292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  Come si presenta la situazione negli altri scali europei?</a:t>
            </a:r>
            <a:endParaRPr lang="it-IT" sz="28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44695" y="5931678"/>
            <a:ext cx="86309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 In effetti, deficit di capacità sono in atto ovunque nel mondo: Nord America, Oriente,</a:t>
            </a:r>
          </a:p>
          <a:p>
            <a:r>
              <a:rPr lang="it-IT" dirty="0" smtClean="0"/>
              <a:t> Estremo Oriente, particolarmente grave in Cina. Ma i giochi si stanno riaprendo sia in Cina</a:t>
            </a:r>
          </a:p>
          <a:p>
            <a:r>
              <a:rPr lang="it-IT" dirty="0" smtClean="0"/>
              <a:t> che in Oriente. 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76497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3513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 smtClean="0"/>
              <a:t>Quale sarà il mercato del futuro?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21547" y="5702477"/>
            <a:ext cx="8365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Ma l’Italia all’interno del mercato europeo cresce e crescerà con un rateo significativamente maggiore del 2</a:t>
            </a:r>
            <a:r>
              <a:rPr lang="it-IT" sz="2400" smtClean="0"/>
              <a:t>%. </a:t>
            </a:r>
            <a:r>
              <a:rPr lang="it-IT" sz="2400" dirty="0" smtClean="0"/>
              <a:t>Perché?</a:t>
            </a:r>
            <a:endParaRPr lang="it-IT" sz="24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929" y="1176513"/>
            <a:ext cx="8258871" cy="452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934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7337"/>
          </a:xfrm>
        </p:spPr>
        <p:txBody>
          <a:bodyPr>
            <a:noAutofit/>
          </a:bodyPr>
          <a:lstStyle/>
          <a:p>
            <a:r>
              <a:rPr lang="it-IT" sz="3200" dirty="0" smtClean="0"/>
              <a:t>Come si compone la domanda?</a:t>
            </a:r>
            <a:endParaRPr lang="it-IT" sz="3200" dirty="0"/>
          </a:p>
        </p:txBody>
      </p:sp>
      <p:sp>
        <p:nvSpPr>
          <p:cNvPr id="4" name="Ovale 3"/>
          <p:cNvSpPr/>
          <p:nvPr/>
        </p:nvSpPr>
        <p:spPr>
          <a:xfrm>
            <a:off x="627017" y="1020762"/>
            <a:ext cx="3311937" cy="239517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Vacanze</a:t>
            </a:r>
          </a:p>
          <a:p>
            <a:pPr algn="ctr"/>
            <a:r>
              <a:rPr lang="it-IT" dirty="0" smtClean="0"/>
              <a:t> dal 35% al 59%</a:t>
            </a:r>
            <a:endParaRPr lang="it-IT" dirty="0"/>
          </a:p>
        </p:txBody>
      </p:sp>
      <p:sp>
        <p:nvSpPr>
          <p:cNvPr id="6" name="Ovale 5"/>
          <p:cNvSpPr/>
          <p:nvPr/>
        </p:nvSpPr>
        <p:spPr>
          <a:xfrm>
            <a:off x="4839286" y="1720025"/>
            <a:ext cx="3009473" cy="213610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Visite a parenti e amici</a:t>
            </a:r>
          </a:p>
          <a:p>
            <a:pPr algn="ctr"/>
            <a:r>
              <a:rPr lang="it-IT" dirty="0" smtClean="0"/>
              <a:t>dal 30% al 48%</a:t>
            </a:r>
            <a:endParaRPr lang="it-IT" dirty="0"/>
          </a:p>
        </p:txBody>
      </p:sp>
      <p:sp>
        <p:nvSpPr>
          <p:cNvPr id="7" name="Ovale 6"/>
          <p:cNvSpPr/>
          <p:nvPr/>
        </p:nvSpPr>
        <p:spPr>
          <a:xfrm>
            <a:off x="2250831" y="3482963"/>
            <a:ext cx="2588455" cy="1894975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Business</a:t>
            </a:r>
          </a:p>
          <a:p>
            <a:pPr algn="ctr"/>
            <a:r>
              <a:rPr lang="it-IT" dirty="0" smtClean="0"/>
              <a:t>dal 12% al 30%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76851" y="5703296"/>
            <a:ext cx="76719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Questi fattori sono ampiamente presenti ed in maniera </a:t>
            </a:r>
          </a:p>
          <a:p>
            <a:r>
              <a:rPr lang="it-IT" sz="2400" dirty="0"/>
              <a:t>i</a:t>
            </a:r>
            <a:r>
              <a:rPr lang="it-IT" sz="2400" dirty="0" smtClean="0"/>
              <a:t>ncrementale all’interno del mercato nazionale e in più</a:t>
            </a:r>
            <a:r>
              <a:rPr lang="mr-IN" sz="2400" dirty="0" smtClean="0"/>
              <a:t>…</a:t>
            </a:r>
            <a:r>
              <a:rPr lang="it-IT" sz="2400" dirty="0" smtClean="0"/>
              <a:t>...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xmlns="" val="158661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6001"/>
            <a:ext cx="8229600" cy="1143000"/>
          </a:xfrm>
        </p:spPr>
        <p:txBody>
          <a:bodyPr>
            <a:normAutofit/>
          </a:bodyPr>
          <a:lstStyle/>
          <a:p>
            <a:r>
              <a:rPr lang="it-IT" sz="2800" dirty="0" smtClean="0"/>
              <a:t>L’Italia ha già una riserva di capacità disponibile e ulteriormente incrementabile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Capacità giornaliere dalle 07 alle 23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394299" y="2234426"/>
            <a:ext cx="1263078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Attuale</a:t>
            </a:r>
          </a:p>
          <a:p>
            <a:pPr algn="ctr"/>
            <a:r>
              <a:rPr lang="it-IT" dirty="0" smtClean="0"/>
              <a:t>8.270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2491991" y="2234426"/>
            <a:ext cx="1173648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Allocata</a:t>
            </a:r>
          </a:p>
          <a:p>
            <a:pPr algn="ctr"/>
            <a:r>
              <a:rPr lang="it-IT" dirty="0" smtClean="0"/>
              <a:t>3.842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4485585" y="2234426"/>
            <a:ext cx="1302266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Disponibile</a:t>
            </a:r>
          </a:p>
          <a:p>
            <a:pPr algn="ctr"/>
            <a:r>
              <a:rPr lang="it-IT" dirty="0" smtClean="0"/>
              <a:t>4.427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6559564" y="2234427"/>
            <a:ext cx="1655968" cy="9143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Disponibile con flessibilità</a:t>
            </a:r>
          </a:p>
          <a:p>
            <a:pPr algn="ctr"/>
            <a:r>
              <a:rPr lang="it-IT" dirty="0" smtClean="0"/>
              <a:t>1.654</a:t>
            </a:r>
            <a:endParaRPr lang="it-IT" dirty="0"/>
          </a:p>
        </p:txBody>
      </p:sp>
      <p:sp>
        <p:nvSpPr>
          <p:cNvPr id="11" name="Cornice 10"/>
          <p:cNvSpPr/>
          <p:nvPr/>
        </p:nvSpPr>
        <p:spPr>
          <a:xfrm>
            <a:off x="1141493" y="3279301"/>
            <a:ext cx="6527410" cy="2346951"/>
          </a:xfrm>
          <a:prstGeom prst="fram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1575992" y="3759575"/>
            <a:ext cx="58420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/>
              <a:t>Capacità teorica acquisibile con sviluppo tecnologico e</a:t>
            </a:r>
          </a:p>
          <a:p>
            <a:r>
              <a:rPr lang="it-IT" sz="2000" dirty="0" smtClean="0"/>
              <a:t>sviluppo / adattamento infrastrutturale di terminal e </a:t>
            </a:r>
          </a:p>
          <a:p>
            <a:r>
              <a:rPr lang="it-IT" sz="2000" dirty="0" smtClean="0"/>
              <a:t>piazzole aeromobili</a:t>
            </a:r>
          </a:p>
          <a:p>
            <a:r>
              <a:rPr lang="it-IT" sz="2000" dirty="0" smtClean="0"/>
              <a:t>			          14.135 </a:t>
            </a:r>
            <a:endParaRPr lang="it-IT" sz="20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5693763"/>
            <a:ext cx="917841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it-IT" sz="2400" dirty="0" smtClean="0"/>
              <a:t>L’Italia ha le potenzialità tecniche ed operative per divenire la principale </a:t>
            </a:r>
          </a:p>
          <a:p>
            <a:pPr algn="just"/>
            <a:r>
              <a:rPr lang="it-IT" sz="2400" dirty="0" smtClean="0"/>
              <a:t>se non l’unica riserva di capacità per assicurare la mobilità aerea da e </a:t>
            </a:r>
          </a:p>
          <a:p>
            <a:pPr algn="just"/>
            <a:r>
              <a:rPr lang="it-IT" sz="2400" dirty="0" smtClean="0"/>
              <a:t>per l’Europa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xmlns="" val="381715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82518" y="297584"/>
            <a:ext cx="90105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Una riserva di capacità immediatamente  spendibile con flessibilità per</a:t>
            </a:r>
          </a:p>
          <a:p>
            <a:r>
              <a:rPr lang="it-IT" sz="2400" dirty="0" smtClean="0"/>
              <a:t>Le nuove opportunità  </a:t>
            </a:r>
            <a:endParaRPr lang="it-IT" sz="2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89393" y="1494976"/>
            <a:ext cx="8805941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/>
              <a:t>Il mercato cinese che fino ad oggi ha sofferto per una quasi totale assenza</a:t>
            </a:r>
          </a:p>
          <a:p>
            <a:r>
              <a:rPr lang="it-IT" sz="2000" dirty="0" smtClean="0"/>
              <a:t>di capacità residua  sta riaprendo delle finestre di opportunità:</a:t>
            </a:r>
          </a:p>
          <a:p>
            <a:endParaRPr lang="it-IT" sz="2000" dirty="0"/>
          </a:p>
          <a:p>
            <a:r>
              <a:rPr lang="it-IT" sz="2000" dirty="0" smtClean="0"/>
              <a:t>La </a:t>
            </a:r>
            <a:r>
              <a:rPr lang="it-IT" sz="2000" dirty="0"/>
              <a:t>Cina sta espandendo rapidamente le proprie infrastrutture di </a:t>
            </a:r>
            <a:r>
              <a:rPr lang="it-IT" sz="2000" dirty="0" smtClean="0"/>
              <a:t>trasporto; </a:t>
            </a:r>
          </a:p>
          <a:p>
            <a:endParaRPr lang="it-IT" sz="2000" dirty="0"/>
          </a:p>
          <a:p>
            <a:r>
              <a:rPr lang="it-IT" sz="2000" dirty="0" smtClean="0"/>
              <a:t>prevede </a:t>
            </a:r>
            <a:r>
              <a:rPr lang="it-IT" sz="2000" dirty="0"/>
              <a:t>di costruire 66 nuovi aeroporti nei prossimi cinque </a:t>
            </a:r>
            <a:r>
              <a:rPr lang="it-IT" sz="2000" dirty="0" smtClean="0"/>
              <a:t>anni;</a:t>
            </a:r>
          </a:p>
          <a:p>
            <a:endParaRPr lang="it-IT" sz="2000" dirty="0"/>
          </a:p>
          <a:p>
            <a:r>
              <a:rPr lang="it-IT" sz="2000" dirty="0" smtClean="0"/>
              <a:t>Il </a:t>
            </a:r>
            <a:r>
              <a:rPr lang="it-IT" sz="2000" dirty="0"/>
              <a:t>secondo aeroporto internazionale di Pechino avrà sette piste e </a:t>
            </a:r>
            <a:r>
              <a:rPr lang="it-IT" sz="2000" dirty="0" smtClean="0"/>
              <a:t>gestirà; </a:t>
            </a:r>
          </a:p>
          <a:p>
            <a:r>
              <a:rPr lang="it-IT" sz="2000" dirty="0" smtClean="0"/>
              <a:t>72 </a:t>
            </a:r>
            <a:r>
              <a:rPr lang="it-IT" sz="2000" dirty="0"/>
              <a:t>milioni di passeggeri all'anno a partire dal </a:t>
            </a:r>
            <a:r>
              <a:rPr lang="it-IT" sz="2000" dirty="0" smtClean="0"/>
              <a:t>2020.</a:t>
            </a:r>
          </a:p>
          <a:p>
            <a:endParaRPr lang="it-IT" sz="2000" dirty="0"/>
          </a:p>
          <a:p>
            <a:r>
              <a:rPr lang="it-IT" sz="2000" dirty="0" smtClean="0"/>
              <a:t>L’Italia è ben posizionata per intercettare  gran parte del traffico che si originerà </a:t>
            </a:r>
          </a:p>
          <a:p>
            <a:r>
              <a:rPr lang="it-IT" sz="2000" dirty="0" smtClean="0"/>
              <a:t>per queste nuove disponibilità che si stanno creando.</a:t>
            </a:r>
          </a:p>
          <a:p>
            <a:endParaRPr lang="it-IT" sz="2000" dirty="0"/>
          </a:p>
          <a:p>
            <a:r>
              <a:rPr lang="it-IT" sz="2000" dirty="0" smtClean="0">
                <a:solidFill>
                  <a:srgbClr val="FF0000"/>
                </a:solidFill>
              </a:rPr>
              <a:t>Ma occorre riconsiderare rapidamente il modello organizzativo del settore per </a:t>
            </a:r>
          </a:p>
          <a:p>
            <a:r>
              <a:rPr lang="it-IT" sz="2000" dirty="0" smtClean="0">
                <a:solidFill>
                  <a:srgbClr val="FF0000"/>
                </a:solidFill>
              </a:rPr>
              <a:t>adattarlo alle sfide di mercato e dello sviluppo tecnologico necessario per </a:t>
            </a:r>
          </a:p>
          <a:p>
            <a:r>
              <a:rPr lang="it-IT" sz="2000" dirty="0" smtClean="0">
                <a:solidFill>
                  <a:srgbClr val="FF0000"/>
                </a:solidFill>
              </a:rPr>
              <a:t>incrementare le capacità di gestione del traffico aereo.</a:t>
            </a:r>
          </a:p>
          <a:p>
            <a:r>
              <a:rPr lang="it-IT" sz="2000" dirty="0" smtClean="0"/>
              <a:t> 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xmlns="" val="240742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03405" y="117692"/>
            <a:ext cx="9251194" cy="6740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Trovare un assetto con la creazione di una leadership che faciliti un’implementazione </a:t>
            </a:r>
          </a:p>
          <a:p>
            <a:pPr algn="just"/>
            <a:r>
              <a:rPr lang="it-IT" dirty="0" smtClean="0"/>
              <a:t>delle tecnologie di processo, legate al programma europeo di </a:t>
            </a:r>
            <a:r>
              <a:rPr lang="it-IT" dirty="0"/>
              <a:t>SESAR, sincronizzata tra </a:t>
            </a:r>
            <a:endParaRPr lang="it-IT" dirty="0" smtClean="0"/>
          </a:p>
          <a:p>
            <a:pPr algn="just"/>
            <a:r>
              <a:rPr lang="it-IT" dirty="0" smtClean="0"/>
              <a:t>tutte </a:t>
            </a:r>
            <a:r>
              <a:rPr lang="it-IT" dirty="0"/>
              <a:t>le funzioni della </a:t>
            </a:r>
            <a:r>
              <a:rPr lang="it-IT" dirty="0" smtClean="0"/>
              <a:t>rete</a:t>
            </a:r>
            <a:r>
              <a:rPr lang="it-IT" dirty="0"/>
              <a:t>.</a:t>
            </a:r>
            <a:endParaRPr lang="it-IT" dirty="0" smtClean="0"/>
          </a:p>
          <a:p>
            <a:pPr algn="just"/>
            <a:endParaRPr lang="it-IT" dirty="0"/>
          </a:p>
          <a:p>
            <a:pPr algn="just"/>
            <a:r>
              <a:rPr lang="it-IT" dirty="0" smtClean="0"/>
              <a:t>SESAR il sistema europeo di nuova generazione per la gestione del traffico aereo</a:t>
            </a:r>
          </a:p>
          <a:p>
            <a:pPr algn="just"/>
            <a:r>
              <a:rPr lang="it-IT" dirty="0" smtClean="0"/>
              <a:t>è considerato una priorità implementativa dal REG (UE) 1315 del 2013 sullo sviluppo </a:t>
            </a:r>
          </a:p>
          <a:p>
            <a:pPr algn="just"/>
            <a:r>
              <a:rPr lang="it-IT" dirty="0" smtClean="0"/>
              <a:t>della rete </a:t>
            </a:r>
            <a:r>
              <a:rPr lang="it-IT" dirty="0" err="1" smtClean="0"/>
              <a:t>transeuropea</a:t>
            </a:r>
            <a:r>
              <a:rPr lang="it-IT" dirty="0" smtClean="0"/>
              <a:t> dei trasporti.</a:t>
            </a:r>
          </a:p>
          <a:p>
            <a:pPr algn="just"/>
            <a:endParaRPr lang="it-IT" dirty="0"/>
          </a:p>
          <a:p>
            <a:pPr algn="just"/>
            <a:r>
              <a:rPr lang="it-IT" dirty="0" smtClean="0"/>
              <a:t>SESAR consiste in un sistema integrato ed interoperabile che abbraccia tutto il ciclo </a:t>
            </a:r>
          </a:p>
          <a:p>
            <a:pPr algn="just"/>
            <a:r>
              <a:rPr lang="it-IT" dirty="0" smtClean="0"/>
              <a:t>dell’operatività del trasporto aereo e tutte le funzioni operative di rete: </a:t>
            </a:r>
          </a:p>
          <a:p>
            <a:pPr algn="just"/>
            <a:r>
              <a:rPr lang="it-IT" dirty="0"/>
              <a:t>A</a:t>
            </a:r>
            <a:r>
              <a:rPr lang="it-IT" dirty="0" smtClean="0"/>
              <a:t>llocazione delle bande orarie; gestione operativa aeroportuale; gestione dello spazio </a:t>
            </a:r>
          </a:p>
          <a:p>
            <a:pPr algn="just"/>
            <a:r>
              <a:rPr lang="it-IT" dirty="0" smtClean="0"/>
              <a:t>Aereo; gestione operativa di ogni singolo vettore. </a:t>
            </a:r>
            <a:r>
              <a:rPr lang="it-IT" dirty="0"/>
              <a:t>I</a:t>
            </a:r>
            <a:r>
              <a:rPr lang="it-IT" dirty="0" smtClean="0"/>
              <a:t>n un assieme dove anche </a:t>
            </a:r>
          </a:p>
          <a:p>
            <a:pPr algn="just"/>
            <a:r>
              <a:rPr lang="it-IT" dirty="0" smtClean="0"/>
              <a:t>le funzioni di regolazione tecnica devono trovare una loro sostanziale integrazione </a:t>
            </a:r>
          </a:p>
          <a:p>
            <a:pPr algn="just"/>
            <a:r>
              <a:rPr lang="it-IT" dirty="0" smtClean="0"/>
              <a:t>di processo.</a:t>
            </a:r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l’assetto attuale è  il frutto di una separazione delle funzioni realizzatasi con le riforme </a:t>
            </a:r>
          </a:p>
          <a:p>
            <a:pPr algn="just"/>
            <a:r>
              <a:rPr lang="it-IT" dirty="0" smtClean="0"/>
              <a:t>attuate verso la fine Secolo scorso e gli inizi del 2000 e che nel ventennio che sta  </a:t>
            </a:r>
          </a:p>
          <a:p>
            <a:pPr algn="just"/>
            <a:r>
              <a:rPr lang="it-IT" dirty="0" smtClean="0"/>
              <a:t>per scadere ha garantito all’Italia  un ammodernamento notevole dell’intera rete</a:t>
            </a:r>
          </a:p>
          <a:p>
            <a:pPr algn="just"/>
            <a:r>
              <a:rPr lang="it-IT" dirty="0" smtClean="0"/>
              <a:t>infrastrutturale con lo sviluppo di una ottima performance operativa di sistema.</a:t>
            </a:r>
          </a:p>
          <a:p>
            <a:pPr algn="just"/>
            <a:endParaRPr lang="it-IT" dirty="0" smtClean="0"/>
          </a:p>
          <a:p>
            <a:pPr algn="just"/>
            <a:r>
              <a:rPr lang="it-IT" dirty="0" smtClean="0">
                <a:solidFill>
                  <a:srgbClr val="FF0000"/>
                </a:solidFill>
              </a:rPr>
              <a:t>Ma per rispondere alla sfida di </a:t>
            </a:r>
            <a:r>
              <a:rPr lang="it-IT" dirty="0">
                <a:solidFill>
                  <a:srgbClr val="FF0000"/>
                </a:solidFill>
              </a:rPr>
              <a:t>un’implementazione sincronizzata tra tutte le funzioni della </a:t>
            </a:r>
            <a:r>
              <a:rPr lang="it-IT" dirty="0" smtClean="0">
                <a:solidFill>
                  <a:srgbClr val="FF0000"/>
                </a:solidFill>
              </a:rPr>
              <a:t>rete, </a:t>
            </a:r>
          </a:p>
          <a:p>
            <a:pPr algn="just"/>
            <a:r>
              <a:rPr lang="it-IT" dirty="0" smtClean="0">
                <a:solidFill>
                  <a:srgbClr val="FF0000"/>
                </a:solidFill>
              </a:rPr>
              <a:t>di sistemi tecnologici con le caratteristiche di una </a:t>
            </a:r>
            <a:r>
              <a:rPr lang="en-GB" i="1" dirty="0" smtClean="0">
                <a:solidFill>
                  <a:srgbClr val="FF0000"/>
                </a:solidFill>
              </a:rPr>
              <a:t>disruptive innovation,</a:t>
            </a:r>
            <a:r>
              <a:rPr lang="it-IT" dirty="0" smtClean="0">
                <a:solidFill>
                  <a:srgbClr val="FF0000"/>
                </a:solidFill>
              </a:rPr>
              <a:t> occorre ridefinire </a:t>
            </a:r>
          </a:p>
          <a:p>
            <a:pPr algn="just"/>
            <a:r>
              <a:rPr lang="it-IT" dirty="0" smtClean="0">
                <a:solidFill>
                  <a:srgbClr val="FF0000"/>
                </a:solidFill>
              </a:rPr>
              <a:t>un percorso dove per lo meno si punti ad una sorta di nuova integrazione funzionale tra i </a:t>
            </a:r>
          </a:p>
          <a:p>
            <a:pPr algn="just"/>
            <a:r>
              <a:rPr lang="it-IT" dirty="0" smtClean="0">
                <a:solidFill>
                  <a:srgbClr val="FF0000"/>
                </a:solidFill>
              </a:rPr>
              <a:t>diversi attori del ciclo operativo del trasporto aereo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con l’inclusione della regolazione tecnica. 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783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Quali sono gli obiettivi?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it-IT" sz="5500" dirty="0" smtClean="0"/>
              <a:t>Soddisfare una domanda crescente che può diventare dirompente:</a:t>
            </a:r>
          </a:p>
          <a:p>
            <a:pPr marL="0" indent="0">
              <a:buNone/>
            </a:pPr>
            <a:endParaRPr lang="it-IT" sz="5500" dirty="0" smtClean="0"/>
          </a:p>
          <a:p>
            <a:r>
              <a:rPr lang="it-IT" sz="5500" dirty="0" smtClean="0"/>
              <a:t>Sviluppando nuova infrastruttura</a:t>
            </a:r>
          </a:p>
          <a:p>
            <a:pPr marL="0" indent="0">
              <a:buNone/>
            </a:pPr>
            <a:r>
              <a:rPr lang="it-IT" sz="5500" dirty="0" smtClean="0"/>
              <a:t>  </a:t>
            </a:r>
          </a:p>
          <a:p>
            <a:endParaRPr lang="it-IT" sz="5500" dirty="0" smtClean="0"/>
          </a:p>
          <a:p>
            <a:r>
              <a:rPr lang="it-IT" sz="5500" dirty="0" smtClean="0">
                <a:solidFill>
                  <a:srgbClr val="FF0000"/>
                </a:solidFill>
              </a:rPr>
              <a:t>mitigando </a:t>
            </a:r>
            <a:r>
              <a:rPr lang="it-IT" sz="5500" dirty="0">
                <a:solidFill>
                  <a:srgbClr val="FF0000"/>
                </a:solidFill>
              </a:rPr>
              <a:t>gli impatti </a:t>
            </a:r>
            <a:r>
              <a:rPr lang="it-IT" sz="5500" dirty="0" smtClean="0">
                <a:solidFill>
                  <a:srgbClr val="FF0000"/>
                </a:solidFill>
              </a:rPr>
              <a:t>ambientali</a:t>
            </a:r>
          </a:p>
          <a:p>
            <a:pPr marL="0" indent="0">
              <a:buNone/>
            </a:pPr>
            <a:r>
              <a:rPr lang="it-IT" sz="5500" dirty="0" smtClean="0">
                <a:solidFill>
                  <a:srgbClr val="FF0000"/>
                </a:solidFill>
              </a:rPr>
              <a:t> </a:t>
            </a:r>
          </a:p>
          <a:p>
            <a:endParaRPr lang="it-IT" sz="5500" dirty="0" smtClean="0"/>
          </a:p>
          <a:p>
            <a:r>
              <a:rPr lang="it-IT" sz="5500" dirty="0" smtClean="0">
                <a:solidFill>
                  <a:srgbClr val="FF0000"/>
                </a:solidFill>
              </a:rPr>
              <a:t>sfruttando </a:t>
            </a:r>
            <a:r>
              <a:rPr lang="it-IT" sz="5500" dirty="0">
                <a:solidFill>
                  <a:srgbClr val="FF0000"/>
                </a:solidFill>
              </a:rPr>
              <a:t>al meglio lo sviluppo e l’implementazione di </a:t>
            </a:r>
            <a:r>
              <a:rPr lang="it-IT" sz="5500" dirty="0" smtClean="0">
                <a:solidFill>
                  <a:srgbClr val="FF0000"/>
                </a:solidFill>
              </a:rPr>
              <a:t>nuove tecnologie</a:t>
            </a:r>
          </a:p>
          <a:p>
            <a:endParaRPr lang="it-IT" sz="55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sz="5500" dirty="0" smtClean="0">
              <a:solidFill>
                <a:srgbClr val="FF0000"/>
              </a:solidFill>
            </a:endParaRPr>
          </a:p>
          <a:p>
            <a:r>
              <a:rPr lang="it-IT" sz="5500" dirty="0" smtClean="0">
                <a:solidFill>
                  <a:srgbClr val="FF0000"/>
                </a:solidFill>
              </a:rPr>
              <a:t>Cooperando per contribuire all’adeguamento delle </a:t>
            </a:r>
            <a:r>
              <a:rPr lang="it-IT" sz="5500" dirty="0">
                <a:solidFill>
                  <a:srgbClr val="FF0000"/>
                </a:solidFill>
              </a:rPr>
              <a:t>capacità su scala globale  </a:t>
            </a:r>
            <a:endParaRPr lang="it-IT" sz="5500" dirty="0" smtClean="0">
              <a:solidFill>
                <a:srgbClr val="FF0000"/>
              </a:solidFill>
            </a:endParaRPr>
          </a:p>
          <a:p>
            <a:endParaRPr lang="it-IT" sz="4400" dirty="0"/>
          </a:p>
          <a:p>
            <a:pPr marL="0" indent="0">
              <a:buNone/>
            </a:pPr>
            <a:endParaRPr lang="it-IT" sz="4400" dirty="0" smtClean="0"/>
          </a:p>
          <a:p>
            <a:pPr marL="0" indent="0">
              <a:buNone/>
            </a:pP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3326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Trasporto Aereo un ruolo importante per il futuro del nostro paese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Il trasporto aereo è fondamentale: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 smtClean="0"/>
              <a:t>per un Italia globale che raggiunga il mondo;</a:t>
            </a:r>
          </a:p>
          <a:p>
            <a:endParaRPr lang="it-IT" dirty="0" smtClean="0"/>
          </a:p>
          <a:p>
            <a:r>
              <a:rPr lang="it-IT" dirty="0" smtClean="0"/>
              <a:t>Per sostenere </a:t>
            </a:r>
            <a:r>
              <a:rPr lang="it-IT" dirty="0"/>
              <a:t>la competitività e la portata globale delle nostre economie nazionali e regionali. </a:t>
            </a:r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60241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7625" y="244159"/>
            <a:ext cx="7907850" cy="820964"/>
          </a:xfrm>
        </p:spPr>
        <p:txBody>
          <a:bodyPr>
            <a:noAutofit/>
          </a:bodyPr>
          <a:lstStyle/>
          <a:p>
            <a:r>
              <a:rPr lang="it-IT" sz="2800" dirty="0"/>
              <a:t>Gestione delle bande orarie una </a:t>
            </a:r>
            <a:r>
              <a:rPr lang="it-IT" sz="2800" dirty="0" smtClean="0"/>
              <a:t>funzione essenziale </a:t>
            </a:r>
            <a:r>
              <a:rPr lang="it-IT" sz="2800" dirty="0"/>
              <a:t>per </a:t>
            </a:r>
            <a:r>
              <a:rPr lang="it-IT" sz="2800" dirty="0" smtClean="0"/>
              <a:t>efficienza </a:t>
            </a:r>
            <a:r>
              <a:rPr lang="it-IT" sz="2800" dirty="0"/>
              <a:t>e r</a:t>
            </a:r>
            <a:r>
              <a:rPr lang="it-IT" sz="2800" dirty="0" smtClean="0"/>
              <a:t>egolarità aeroportuale 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6244" y="1366376"/>
            <a:ext cx="8263764" cy="516007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it-IT" sz="2400" dirty="0" smtClean="0"/>
              <a:t>Il coordinamento </a:t>
            </a:r>
            <a:r>
              <a:rPr lang="it-IT" sz="2400" dirty="0"/>
              <a:t>delle bande orarie è </a:t>
            </a:r>
            <a:r>
              <a:rPr lang="it-IT" sz="2400" dirty="0" smtClean="0"/>
              <a:t>una delle  funzioni per la </a:t>
            </a:r>
            <a:r>
              <a:rPr lang="it-IT" sz="2400" dirty="0"/>
              <a:t>gestione operativa </a:t>
            </a:r>
            <a:r>
              <a:rPr lang="it-IT" sz="2400" dirty="0" smtClean="0"/>
              <a:t>di una rete di trasporto aereo </a:t>
            </a:r>
            <a:r>
              <a:rPr lang="it-IT" sz="2400" dirty="0"/>
              <a:t>finalizzata all’ottimale utilizzazione </a:t>
            </a:r>
            <a:r>
              <a:rPr lang="it-IT" sz="2400" dirty="0" smtClean="0"/>
              <a:t>delle infrastrutture aeroportuali </a:t>
            </a:r>
            <a:r>
              <a:rPr lang="it-IT" sz="2400" dirty="0"/>
              <a:t>per prevenire </a:t>
            </a:r>
            <a:r>
              <a:rPr lang="it-IT" sz="2400" dirty="0" smtClean="0"/>
              <a:t>difficoltà </a:t>
            </a:r>
            <a:r>
              <a:rPr lang="it-IT" sz="2400" dirty="0"/>
              <a:t>di </a:t>
            </a:r>
            <a:r>
              <a:rPr lang="it-IT" sz="2400" dirty="0" smtClean="0"/>
              <a:t>gestione, relativamente a</a:t>
            </a:r>
            <a:r>
              <a:rPr lang="it-IT" sz="2400" dirty="0"/>
              <a:t>:</a:t>
            </a:r>
          </a:p>
          <a:p>
            <a:pPr lvl="1">
              <a:buFont typeface="Arial"/>
              <a:buChar char="•"/>
            </a:pPr>
            <a:r>
              <a:rPr lang="it-IT" sz="2400" dirty="0"/>
              <a:t>capacità pista;</a:t>
            </a:r>
          </a:p>
          <a:p>
            <a:pPr lvl="1">
              <a:buFont typeface="Arial"/>
              <a:buChar char="•"/>
            </a:pPr>
            <a:r>
              <a:rPr lang="it-IT" sz="2400" dirty="0"/>
              <a:t>capacità parcheggi aeromobili;</a:t>
            </a:r>
          </a:p>
          <a:p>
            <a:pPr lvl="1">
              <a:buFont typeface="Arial"/>
              <a:buChar char="•"/>
            </a:pPr>
            <a:r>
              <a:rPr lang="it-IT" sz="2400" dirty="0"/>
              <a:t>capacità terminal;</a:t>
            </a:r>
          </a:p>
          <a:p>
            <a:pPr lvl="1">
              <a:buFont typeface="Arial"/>
              <a:buChar char="•"/>
            </a:pPr>
            <a:r>
              <a:rPr lang="it-IT" sz="2400" dirty="0"/>
              <a:t>parametri legati alla compatibilità ambientale.</a:t>
            </a:r>
          </a:p>
          <a:p>
            <a:pPr marL="0" indent="0" algn="just">
              <a:buNone/>
            </a:pPr>
            <a:endParaRPr lang="it-IT" sz="2400" dirty="0" smtClean="0"/>
          </a:p>
          <a:p>
            <a:pPr marL="0" indent="0" algn="just">
              <a:buNone/>
            </a:pPr>
            <a:r>
              <a:rPr lang="it-IT" sz="2400" dirty="0" smtClean="0"/>
              <a:t>La gestione degli slot </a:t>
            </a:r>
            <a:r>
              <a:rPr lang="it-IT" sz="2400" dirty="0"/>
              <a:t>si sviluppa in continuità su due cicli annuali (</a:t>
            </a:r>
            <a:r>
              <a:rPr lang="it-IT" sz="2400" i="1" dirty="0" err="1"/>
              <a:t>Summer</a:t>
            </a:r>
            <a:r>
              <a:rPr lang="it-IT" sz="2400" i="1" dirty="0"/>
              <a:t> </a:t>
            </a:r>
            <a:r>
              <a:rPr lang="it-IT" sz="2400" dirty="0"/>
              <a:t>e </a:t>
            </a:r>
            <a:r>
              <a:rPr lang="it-IT" sz="2400" dirty="0" err="1"/>
              <a:t>W</a:t>
            </a:r>
            <a:r>
              <a:rPr lang="it-IT" sz="2400" i="1" dirty="0" err="1"/>
              <a:t>inter</a:t>
            </a:r>
            <a:r>
              <a:rPr lang="it-IT" sz="2400" i="1" dirty="0"/>
              <a:t>),</a:t>
            </a:r>
            <a:r>
              <a:rPr lang="it-IT" sz="2400" dirty="0"/>
              <a:t> con un  anticipo di circa 5 mesi rispetto </a:t>
            </a:r>
            <a:r>
              <a:rPr lang="it-IT" sz="2400" dirty="0" smtClean="0"/>
              <a:t>all’operatività </a:t>
            </a:r>
            <a:r>
              <a:rPr lang="it-IT" sz="2400" dirty="0"/>
              <a:t>dei voli, </a:t>
            </a:r>
            <a:r>
              <a:rPr lang="it-IT" sz="2400" dirty="0" smtClean="0"/>
              <a:t>seguendo </a:t>
            </a:r>
            <a:r>
              <a:rPr lang="it-IT" sz="2400" dirty="0"/>
              <a:t>regole e processi applicati su scala mondiale </a:t>
            </a:r>
            <a:r>
              <a:rPr lang="it-IT" sz="2400" dirty="0" smtClean="0"/>
              <a:t>nell’industria </a:t>
            </a:r>
            <a:r>
              <a:rPr lang="it-IT" sz="2400" dirty="0"/>
              <a:t>del trasporto aereo, </a:t>
            </a:r>
            <a:r>
              <a:rPr lang="it-IT" sz="2400" b="1" dirty="0" smtClean="0"/>
              <a:t>con l’obiettivo di </a:t>
            </a:r>
            <a:r>
              <a:rPr lang="it-IT" sz="2400" b="1" dirty="0"/>
              <a:t>sincronizzare le operazioni in ogni singolo aeroporto e per sincronizzare le operazioni tra un aeroporto e gli altri aeroporti </a:t>
            </a:r>
            <a:r>
              <a:rPr lang="it-IT" sz="2400" b="1" dirty="0" smtClean="0"/>
              <a:t>collegati ed è </a:t>
            </a:r>
            <a:r>
              <a:rPr lang="it-IT" sz="2400" b="1" i="1" dirty="0" smtClean="0"/>
              <a:t>quindi una funzione della rete di </a:t>
            </a:r>
            <a:r>
              <a:rPr lang="it-IT" sz="2400" b="1" i="1" dirty="0"/>
              <a:t>t</a:t>
            </a:r>
            <a:r>
              <a:rPr lang="it-IT" sz="2400" b="1" i="1" dirty="0" smtClean="0"/>
              <a:t>rasporto aereo su scala mondiale.</a:t>
            </a:r>
            <a:endParaRPr lang="it-IT" sz="2400" b="1" i="1" dirty="0"/>
          </a:p>
          <a:p>
            <a:pPr marL="0" indent="0">
              <a:buNone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xmlns="" val="410952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107727"/>
          </a:xfrm>
        </p:spPr>
        <p:txBody>
          <a:bodyPr>
            <a:noAutofit/>
          </a:bodyPr>
          <a:lstStyle/>
          <a:p>
            <a:pPr algn="just"/>
            <a:r>
              <a:rPr lang="it-IT" sz="2800" dirty="0"/>
              <a:t>Coordinamento delle bande orarie una f</a:t>
            </a:r>
            <a:r>
              <a:rPr lang="it-IT" sz="2800" dirty="0" smtClean="0"/>
              <a:t>unzione essenziale </a:t>
            </a:r>
            <a:r>
              <a:rPr lang="it-IT" sz="2800" dirty="0"/>
              <a:t>per </a:t>
            </a:r>
            <a:r>
              <a:rPr lang="it-IT" sz="2800" dirty="0" smtClean="0"/>
              <a:t>efficienza </a:t>
            </a:r>
            <a:r>
              <a:rPr lang="it-IT" sz="2800" dirty="0"/>
              <a:t>e </a:t>
            </a:r>
            <a:r>
              <a:rPr lang="it-IT" sz="2800" dirty="0" smtClean="0"/>
              <a:t>regolarità </a:t>
            </a:r>
            <a:r>
              <a:rPr lang="it-IT" sz="2800" dirty="0"/>
              <a:t>Aeroportuale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00112" y="1976620"/>
            <a:ext cx="7345363" cy="4088901"/>
          </a:xfrm>
        </p:spPr>
        <p:txBody>
          <a:bodyPr>
            <a:normAutofit/>
          </a:bodyPr>
          <a:lstStyle/>
          <a:p>
            <a:pPr algn="just"/>
            <a:r>
              <a:rPr lang="it-IT" sz="2000" dirty="0" smtClean="0"/>
              <a:t>I primordi del metodo risalgono  al 1947 e le regole sono   aggiornate annualmente con il consenso di tutti gli </a:t>
            </a:r>
            <a:r>
              <a:rPr lang="it-IT" sz="2000" i="1" dirty="0" err="1" smtClean="0"/>
              <a:t>stakeholders</a:t>
            </a:r>
            <a:r>
              <a:rPr lang="it-IT" sz="2000" dirty="0" smtClean="0"/>
              <a:t>;</a:t>
            </a:r>
          </a:p>
          <a:p>
            <a:pPr algn="just"/>
            <a:r>
              <a:rPr lang="it-IT" sz="2000" dirty="0" smtClean="0"/>
              <a:t>La metodologia ha le caratteristiche di un procedimento sostanziale con regole di processo condivise e si applica su scala globale;</a:t>
            </a:r>
          </a:p>
          <a:p>
            <a:pPr algn="just"/>
            <a:r>
              <a:rPr lang="it-IT" sz="2000" dirty="0" smtClean="0"/>
              <a:t>In Europa è prevalsa una scelta di tipo regolamentare con l’approvazione del  Reg. (CEE) n. 95/93  aggiornato con il Reg. (CE) n. 793/204. 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xmlns="" val="146686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Principi fondamentali di base per il coordinamento delle bande orarie aeroportuali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00112" y="1462010"/>
            <a:ext cx="7345363" cy="4365423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endParaRPr lang="it-IT" sz="3300" dirty="0" smtClean="0"/>
          </a:p>
          <a:p>
            <a:pPr marL="0" indent="0" algn="just">
              <a:buNone/>
            </a:pPr>
            <a:r>
              <a:rPr lang="it-IT" sz="3300" dirty="0" smtClean="0"/>
              <a:t>Coordinamento delle </a:t>
            </a:r>
            <a:r>
              <a:rPr lang="it-IT" sz="3300" dirty="0"/>
              <a:t>attività condiviso </a:t>
            </a:r>
            <a:r>
              <a:rPr lang="it-IT" sz="3300" dirty="0" smtClean="0"/>
              <a:t>tra </a:t>
            </a:r>
            <a:r>
              <a:rPr lang="it-IT" sz="3300" dirty="0"/>
              <a:t>tutti gli operatori </a:t>
            </a:r>
            <a:r>
              <a:rPr lang="it-IT" sz="3300" dirty="0" smtClean="0"/>
              <a:t>interessati.</a:t>
            </a:r>
            <a:endParaRPr lang="it-IT" sz="3300" dirty="0"/>
          </a:p>
          <a:p>
            <a:pPr marL="0" lvl="0" indent="0" algn="just">
              <a:buNone/>
            </a:pPr>
            <a:r>
              <a:rPr lang="it-IT" sz="3300" dirty="0"/>
              <a:t>Responsabilità decisionale attribuita ad un soggetto unico: il Coordinatore e/o il Facilitatore degli orari (</a:t>
            </a:r>
            <a:r>
              <a:rPr lang="it-IT" sz="3300" dirty="0" err="1"/>
              <a:t>Assoclearance</a:t>
            </a:r>
            <a:r>
              <a:rPr lang="it-IT" sz="3300" dirty="0"/>
              <a:t> in Italia</a:t>
            </a:r>
            <a:r>
              <a:rPr lang="it-IT" sz="3300" dirty="0" smtClean="0"/>
              <a:t>).</a:t>
            </a:r>
            <a:endParaRPr lang="it-IT" sz="3300" dirty="0"/>
          </a:p>
          <a:p>
            <a:pPr marL="0" lvl="0" indent="0" algn="just">
              <a:buNone/>
            </a:pPr>
            <a:r>
              <a:rPr lang="it-IT" sz="3300" dirty="0"/>
              <a:t>Priorità di operazione per i vettori sulla base dei diritti </a:t>
            </a:r>
            <a:r>
              <a:rPr lang="it-IT" sz="3300" dirty="0" smtClean="0"/>
              <a:t>storici (</a:t>
            </a:r>
            <a:r>
              <a:rPr lang="it-IT" sz="3300" i="1" dirty="0" err="1"/>
              <a:t>grandfather’s</a:t>
            </a:r>
            <a:r>
              <a:rPr lang="it-IT" sz="3300" i="1" dirty="0"/>
              <a:t> </a:t>
            </a:r>
            <a:r>
              <a:rPr lang="it-IT" sz="3300" i="1" dirty="0" err="1"/>
              <a:t>rule</a:t>
            </a:r>
            <a:r>
              <a:rPr lang="it-IT" sz="3300" dirty="0" smtClean="0"/>
              <a:t>).</a:t>
            </a:r>
            <a:endParaRPr lang="it-IT" sz="3300" dirty="0"/>
          </a:p>
          <a:p>
            <a:pPr marL="0" lvl="0" indent="0" algn="just">
              <a:buNone/>
            </a:pPr>
            <a:r>
              <a:rPr lang="it-IT" sz="3300" dirty="0"/>
              <a:t>Rispetto dell’efficienza nelle operazioni (regola del “</a:t>
            </a:r>
            <a:r>
              <a:rPr lang="it-IT" sz="3300" i="1" dirty="0"/>
              <a:t>use </a:t>
            </a:r>
            <a:r>
              <a:rPr lang="it-IT" sz="3300" i="1" dirty="0" err="1"/>
              <a:t>it</a:t>
            </a:r>
            <a:r>
              <a:rPr lang="it-IT" sz="3300" i="1" dirty="0"/>
              <a:t> or </a:t>
            </a:r>
            <a:r>
              <a:rPr lang="it-IT" sz="3300" i="1" dirty="0" err="1"/>
              <a:t>lose</a:t>
            </a:r>
            <a:r>
              <a:rPr lang="it-IT" sz="3300" i="1" dirty="0"/>
              <a:t> </a:t>
            </a:r>
            <a:r>
              <a:rPr lang="it-IT" sz="3300" i="1" dirty="0" err="1"/>
              <a:t>it</a:t>
            </a:r>
            <a:r>
              <a:rPr lang="it-IT" sz="3300" dirty="0"/>
              <a:t>”</a:t>
            </a:r>
            <a:r>
              <a:rPr lang="it-IT" sz="3300" dirty="0" smtClean="0"/>
              <a:t>).</a:t>
            </a:r>
            <a:endParaRPr lang="it-IT" sz="3300" dirty="0"/>
          </a:p>
          <a:p>
            <a:pPr marL="0" lvl="0" indent="0" algn="just">
              <a:buNone/>
            </a:pPr>
            <a:r>
              <a:rPr lang="it-IT" sz="3300" dirty="0"/>
              <a:t>Apertura a nuovi </a:t>
            </a:r>
            <a:r>
              <a:rPr lang="it-IT" sz="3300" dirty="0" smtClean="0"/>
              <a:t>operatori (</a:t>
            </a:r>
            <a:r>
              <a:rPr lang="it-IT" sz="3300" i="1" dirty="0" err="1" smtClean="0"/>
              <a:t>competition’s</a:t>
            </a:r>
            <a:r>
              <a:rPr lang="it-IT" sz="3300" i="1" dirty="0" smtClean="0"/>
              <a:t> </a:t>
            </a:r>
            <a:r>
              <a:rPr lang="it-IT" sz="3300" i="1" dirty="0" err="1" smtClean="0"/>
              <a:t>rule</a:t>
            </a:r>
            <a:r>
              <a:rPr lang="it-IT" sz="3300" dirty="0" smtClean="0"/>
              <a:t>) </a:t>
            </a:r>
            <a:r>
              <a:rPr lang="it-IT" sz="3300" dirty="0"/>
              <a:t>con l’attribuzione di almeno il 50% delle disponibilità di bande orarie che si creano, sia per l’effetto dell’applicazione della regola “</a:t>
            </a:r>
            <a:r>
              <a:rPr lang="it-IT" sz="3300" i="1" dirty="0"/>
              <a:t>use </a:t>
            </a:r>
            <a:r>
              <a:rPr lang="it-IT" sz="3300" i="1" dirty="0" err="1"/>
              <a:t>it</a:t>
            </a:r>
            <a:r>
              <a:rPr lang="it-IT" sz="3300" i="1" dirty="0"/>
              <a:t> or </a:t>
            </a:r>
            <a:r>
              <a:rPr lang="it-IT" sz="3300" i="1" dirty="0" err="1"/>
              <a:t>lose</a:t>
            </a:r>
            <a:r>
              <a:rPr lang="it-IT" sz="3300" i="1" dirty="0"/>
              <a:t> </a:t>
            </a:r>
            <a:r>
              <a:rPr lang="it-IT" sz="3300" i="1" dirty="0" err="1"/>
              <a:t>it</a:t>
            </a:r>
            <a:r>
              <a:rPr lang="it-IT" sz="3300" dirty="0"/>
              <a:t>”, sia per nuova capacità sviluppata.</a:t>
            </a:r>
          </a:p>
          <a:p>
            <a:pPr marL="0" indent="0" algn="just">
              <a:buNone/>
            </a:pPr>
            <a:r>
              <a:rPr lang="it-IT" sz="3300" dirty="0"/>
              <a:t> 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44839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2929" y="276001"/>
            <a:ext cx="8762162" cy="1143000"/>
          </a:xfrm>
        </p:spPr>
        <p:txBody>
          <a:bodyPr>
            <a:noAutofit/>
          </a:bodyPr>
          <a:lstStyle/>
          <a:p>
            <a:r>
              <a:rPr lang="it-IT" sz="2800" dirty="0" smtClean="0"/>
              <a:t>Capacità: allocata, disponibile e disponibile con flessibilità di allocazione su base giornaliera (dalle 07 alle 23)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Le capacità del nord Italia in termini di slot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457200" y="2941726"/>
            <a:ext cx="1263078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Attuale</a:t>
            </a:r>
          </a:p>
          <a:p>
            <a:pPr algn="ctr"/>
            <a:r>
              <a:rPr lang="it-IT" dirty="0" smtClean="0"/>
              <a:t>3.490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2491991" y="2941726"/>
            <a:ext cx="1173648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Allocata</a:t>
            </a:r>
          </a:p>
          <a:p>
            <a:pPr algn="ctr"/>
            <a:r>
              <a:rPr lang="it-IT" dirty="0" smtClean="0"/>
              <a:t>1.663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4485585" y="2972000"/>
            <a:ext cx="1302266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Disponibile</a:t>
            </a:r>
          </a:p>
          <a:p>
            <a:pPr algn="ctr"/>
            <a:r>
              <a:rPr lang="it-IT" dirty="0" smtClean="0"/>
              <a:t>1.828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6559564" y="2972000"/>
            <a:ext cx="1655968" cy="9143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Disponibile con flessibilità</a:t>
            </a:r>
          </a:p>
          <a:p>
            <a:pPr algn="ctr"/>
            <a:r>
              <a:rPr lang="it-IT" dirty="0" smtClean="0"/>
              <a:t>700</a:t>
            </a:r>
            <a:endParaRPr lang="it-IT" dirty="0"/>
          </a:p>
        </p:txBody>
      </p:sp>
      <p:sp>
        <p:nvSpPr>
          <p:cNvPr id="11" name="Cornice 10"/>
          <p:cNvSpPr/>
          <p:nvPr/>
        </p:nvSpPr>
        <p:spPr>
          <a:xfrm>
            <a:off x="1173647" y="4308101"/>
            <a:ext cx="6527410" cy="2346951"/>
          </a:xfrm>
          <a:prstGeom prst="fram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1657377" y="4802724"/>
            <a:ext cx="58420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/>
              <a:t>Capacità teorica acquisibile con sviluppo tecnologico e</a:t>
            </a:r>
          </a:p>
          <a:p>
            <a:r>
              <a:rPr lang="it-IT" sz="2000" dirty="0"/>
              <a:t>s</a:t>
            </a:r>
            <a:r>
              <a:rPr lang="it-IT" sz="2000" dirty="0" smtClean="0"/>
              <a:t>viluppo/adattamento infrastrutturale di terminal e </a:t>
            </a:r>
          </a:p>
          <a:p>
            <a:r>
              <a:rPr lang="it-IT" sz="2000" dirty="0" smtClean="0"/>
              <a:t>piazzole aeromobili</a:t>
            </a:r>
          </a:p>
          <a:p>
            <a:r>
              <a:rPr lang="it-IT" sz="2000" dirty="0" smtClean="0"/>
              <a:t>			          5.668 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xmlns="" val="52790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5083" y="276001"/>
            <a:ext cx="8746085" cy="1143000"/>
          </a:xfrm>
        </p:spPr>
        <p:txBody>
          <a:bodyPr>
            <a:normAutofit/>
          </a:bodyPr>
          <a:lstStyle/>
          <a:p>
            <a:r>
              <a:rPr lang="it-IT" sz="2800" dirty="0"/>
              <a:t>Capacità: allocata, disponibile e disponibile con flessibilità di allocazione su base giornaliera (dalle 07 alle 23)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Le capacità del centro Italia in termini di slot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542108" y="2941726"/>
            <a:ext cx="1263078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Attuale</a:t>
            </a:r>
          </a:p>
          <a:p>
            <a:pPr algn="ctr"/>
            <a:r>
              <a:rPr lang="it-IT" dirty="0" smtClean="0"/>
              <a:t>3.072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2491991" y="2941726"/>
            <a:ext cx="1173648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Allocata</a:t>
            </a:r>
          </a:p>
          <a:p>
            <a:pPr algn="ctr"/>
            <a:r>
              <a:rPr lang="it-IT" dirty="0" smtClean="0"/>
              <a:t>1.571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4485585" y="2972000"/>
            <a:ext cx="1302266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Disponibile</a:t>
            </a:r>
          </a:p>
          <a:p>
            <a:pPr algn="ctr"/>
            <a:r>
              <a:rPr lang="it-IT" dirty="0" smtClean="0"/>
              <a:t>1.501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6559564" y="2972000"/>
            <a:ext cx="1655968" cy="9143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Disponibile con flessibilità</a:t>
            </a:r>
          </a:p>
          <a:p>
            <a:pPr algn="ctr"/>
            <a:r>
              <a:rPr lang="it-IT" dirty="0" smtClean="0"/>
              <a:t>614</a:t>
            </a:r>
            <a:endParaRPr lang="it-IT" dirty="0"/>
          </a:p>
        </p:txBody>
      </p:sp>
      <p:sp>
        <p:nvSpPr>
          <p:cNvPr id="11" name="Cornice 10"/>
          <p:cNvSpPr/>
          <p:nvPr/>
        </p:nvSpPr>
        <p:spPr>
          <a:xfrm>
            <a:off x="1173647" y="4308101"/>
            <a:ext cx="6527410" cy="2346951"/>
          </a:xfrm>
          <a:prstGeom prst="fram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1657377" y="4802724"/>
            <a:ext cx="58420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/>
              <a:t>Capacità teorica acquisibile con sviluppo tecnologico e</a:t>
            </a:r>
          </a:p>
          <a:p>
            <a:r>
              <a:rPr lang="it-IT" sz="2000" dirty="0" smtClean="0"/>
              <a:t>sviluppo/adattamento infrastrutturale di terminal e </a:t>
            </a:r>
          </a:p>
          <a:p>
            <a:r>
              <a:rPr lang="it-IT" sz="2000" dirty="0" smtClean="0"/>
              <a:t>piazzole aeromobili</a:t>
            </a:r>
          </a:p>
          <a:p>
            <a:r>
              <a:rPr lang="it-IT" sz="2000" dirty="0" smtClean="0"/>
              <a:t>			          5.203 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xmlns="" val="300532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600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2800" dirty="0"/>
              <a:t>Capacità: allocata, disponibile e disponibile con flessibilità di allocazione su base giornaliera (dalle 07 alle 23)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Le capacità del Sud Italia e isole in termini di slot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457200" y="2941726"/>
            <a:ext cx="1263078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Attuale</a:t>
            </a:r>
          </a:p>
          <a:p>
            <a:pPr algn="ctr"/>
            <a:r>
              <a:rPr lang="it-IT" dirty="0" smtClean="0"/>
              <a:t>1.708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2491991" y="2941726"/>
            <a:ext cx="1173648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Allocata</a:t>
            </a:r>
          </a:p>
          <a:p>
            <a:pPr algn="ctr"/>
            <a:r>
              <a:rPr lang="it-IT" dirty="0" smtClean="0"/>
              <a:t>608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4485585" y="2972000"/>
            <a:ext cx="1302266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Disponibile</a:t>
            </a:r>
          </a:p>
          <a:p>
            <a:pPr algn="ctr"/>
            <a:r>
              <a:rPr lang="it-IT" dirty="0" smtClean="0"/>
              <a:t>1.100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6559564" y="2972000"/>
            <a:ext cx="1655968" cy="9143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Disponibile con flessibilità</a:t>
            </a:r>
          </a:p>
          <a:p>
            <a:pPr algn="ctr"/>
            <a:r>
              <a:rPr lang="it-IT" dirty="0" smtClean="0"/>
              <a:t>340</a:t>
            </a:r>
            <a:endParaRPr lang="it-IT" dirty="0"/>
          </a:p>
        </p:txBody>
      </p:sp>
      <p:sp>
        <p:nvSpPr>
          <p:cNvPr id="11" name="Cornice 10"/>
          <p:cNvSpPr/>
          <p:nvPr/>
        </p:nvSpPr>
        <p:spPr>
          <a:xfrm>
            <a:off x="1173647" y="4308101"/>
            <a:ext cx="6527410" cy="2346951"/>
          </a:xfrm>
          <a:prstGeom prst="fram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1657377" y="4802724"/>
            <a:ext cx="58420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/>
              <a:t>Capacità teorica acquisibile con sviluppo tecnologico e</a:t>
            </a:r>
          </a:p>
          <a:p>
            <a:r>
              <a:rPr lang="it-IT" sz="2000" dirty="0" smtClean="0"/>
              <a:t>sviluppo/adattamento infrastrutturale di terminal e </a:t>
            </a:r>
          </a:p>
          <a:p>
            <a:r>
              <a:rPr lang="it-IT" sz="2000" dirty="0" smtClean="0"/>
              <a:t>piazzole aeromobili</a:t>
            </a:r>
          </a:p>
          <a:p>
            <a:r>
              <a:rPr lang="it-IT" sz="2000" dirty="0" smtClean="0"/>
              <a:t>			          3.264 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xmlns="" val="318101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allAtOnce" animBg="1"/>
      <p:bldP spid="7" grpId="0" build="allAtOnce" animBg="1"/>
      <p:bldP spid="8" grpId="0" build="allAtOnce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9010"/>
            <a:ext cx="9144000" cy="590899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964641" y="-128208"/>
            <a:ext cx="72122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Quale capacità nella gestione  dello spazio</a:t>
            </a:r>
          </a:p>
          <a:p>
            <a:r>
              <a:rPr lang="it-IT" sz="3200" dirty="0" smtClean="0"/>
              <a:t>aereo europeo?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xmlns="" val="152999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1459</TotalTime>
  <Words>1188</Words>
  <Application>Microsoft Office PowerPoint</Application>
  <PresentationFormat>Presentazione su schermo (4:3)</PresentationFormat>
  <Paragraphs>167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Tema di Office</vt:lpstr>
      <vt:lpstr>Diapositiva 1</vt:lpstr>
      <vt:lpstr>Trasporto Aereo un ruolo importante per il futuro del nostro paese</vt:lpstr>
      <vt:lpstr>Gestione delle bande orarie una funzione essenziale per efficienza e regolarità aeroportuale </vt:lpstr>
      <vt:lpstr>Coordinamento delle bande orarie una funzione essenziale per efficienza e regolarità Aeroportuale </vt:lpstr>
      <vt:lpstr>Principi fondamentali di base per il coordinamento delle bande orarie aeroportuali</vt:lpstr>
      <vt:lpstr>Capacità: allocata, disponibile e disponibile con flessibilità di allocazione su base giornaliera (dalle 07 alle 23)</vt:lpstr>
      <vt:lpstr>Capacità: allocata, disponibile e disponibile con flessibilità di allocazione su base giornaliera (dalle 07 alle 23)</vt:lpstr>
      <vt:lpstr>Capacità: allocata, disponibile e disponibile con flessibilità di allocazione su base giornaliera (dalle 07 alle 23)</vt:lpstr>
      <vt:lpstr>Diapositiva 9</vt:lpstr>
      <vt:lpstr>Diapositiva 10</vt:lpstr>
      <vt:lpstr>Quale sarà il mercato del futuro?</vt:lpstr>
      <vt:lpstr>Come si compone la domanda?</vt:lpstr>
      <vt:lpstr>L’Italia ha già una riserva di capacità disponibile e ulteriormente incrementabile</vt:lpstr>
      <vt:lpstr>Diapositiva 14</vt:lpstr>
      <vt:lpstr>Diapositiva 15</vt:lpstr>
      <vt:lpstr>Quali sono gli obiettivi?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Nadio Di Rienzo</dc:creator>
  <cp:lastModifiedBy>Utente</cp:lastModifiedBy>
  <cp:revision>73</cp:revision>
  <cp:lastPrinted>2019-07-02T14:11:23Z</cp:lastPrinted>
  <dcterms:created xsi:type="dcterms:W3CDTF">2019-06-24T10:59:39Z</dcterms:created>
  <dcterms:modified xsi:type="dcterms:W3CDTF">2019-07-04T10:34:50Z</dcterms:modified>
</cp:coreProperties>
</file>